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333" r:id="rId2"/>
    <p:sldId id="563" r:id="rId3"/>
    <p:sldId id="334" r:id="rId4"/>
    <p:sldId id="335" r:id="rId5"/>
    <p:sldId id="340" r:id="rId6"/>
    <p:sldId id="568" r:id="rId7"/>
    <p:sldId id="570" r:id="rId8"/>
    <p:sldId id="569" r:id="rId9"/>
    <p:sldId id="566" r:id="rId10"/>
    <p:sldId id="347" r:id="rId11"/>
    <p:sldId id="567" r:id="rId12"/>
    <p:sldId id="564" r:id="rId13"/>
    <p:sldId id="543" r:id="rId14"/>
    <p:sldId id="452" r:id="rId15"/>
    <p:sldId id="389" r:id="rId16"/>
    <p:sldId id="390" r:id="rId17"/>
    <p:sldId id="342" r:id="rId18"/>
    <p:sldId id="468" r:id="rId19"/>
    <p:sldId id="552" r:id="rId20"/>
    <p:sldId id="571" r:id="rId21"/>
    <p:sldId id="469" r:id="rId22"/>
    <p:sldId id="470" r:id="rId23"/>
    <p:sldId id="471" r:id="rId24"/>
    <p:sldId id="472" r:id="rId25"/>
    <p:sldId id="473" r:id="rId26"/>
    <p:sldId id="474" r:id="rId27"/>
    <p:sldId id="575" r:id="rId28"/>
    <p:sldId id="478" r:id="rId29"/>
    <p:sldId id="476" r:id="rId30"/>
    <p:sldId id="573" r:id="rId31"/>
    <p:sldId id="574" r:id="rId32"/>
    <p:sldId id="477" r:id="rId33"/>
    <p:sldId id="572" r:id="rId34"/>
    <p:sldId id="475" r:id="rId35"/>
    <p:sldId id="576" r:id="rId36"/>
    <p:sldId id="479" r:id="rId37"/>
    <p:sldId id="324" r:id="rId38"/>
    <p:sldId id="32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ECD63F"/>
    <a:srgbClr val="FFFF00"/>
    <a:srgbClr val="FF5050"/>
    <a:srgbClr val="19FF81"/>
    <a:srgbClr val="FF0000"/>
    <a:srgbClr val="FF7C80"/>
    <a:srgbClr val="00B050"/>
    <a:srgbClr val="C30D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79152" autoAdjust="0"/>
  </p:normalViewPr>
  <p:slideViewPr>
    <p:cSldViewPr>
      <p:cViewPr varScale="1">
        <p:scale>
          <a:sx n="86" d="100"/>
          <a:sy n="86" d="100"/>
        </p:scale>
        <p:origin x="2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19/09/2016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A0AF5E-9DF6-46D4-9334-25FD8AC2E15B}" type="slidenum">
              <a:rPr lang="en-US" altLang="en-US" sz="1200" b="0"/>
              <a:pPr eaLnBrk="1" hangingPunct="1"/>
              <a:t>5</a:t>
            </a:fld>
            <a:endParaRPr lang="en-US" altLang="en-US" sz="1200" b="0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7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5C0541-1303-4CAC-AD60-2961DC6FAEF5}" type="slidenum">
              <a:rPr lang="en-US" altLang="en-US" sz="1200" b="0"/>
              <a:pPr eaLnBrk="1" hangingPunct="1"/>
              <a:t>10</a:t>
            </a:fld>
            <a:endParaRPr lang="en-US" altLang="en-US" sz="1200" b="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47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5C0541-1303-4CAC-AD60-2961DC6FAEF5}" type="slidenum">
              <a:rPr lang="en-US" altLang="en-US" sz="1200" b="0"/>
              <a:pPr eaLnBrk="1" hangingPunct="1"/>
              <a:t>12</a:t>
            </a:fld>
            <a:endParaRPr lang="en-US" altLang="en-US" sz="1200" b="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85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91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DBF139-68AB-48D8-946E-5946AD2CB349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2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4FB671-6E41-48E9-A6D2-02715760A5BD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304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9084E3-04A6-491C-B222-DFA45BFD550B}" type="slidenum">
              <a:rPr lang="it-IT" altLang="it-IT">
                <a:solidFill>
                  <a:srgbClr val="000000"/>
                </a:solidFill>
              </a:rPr>
              <a:pPr eaLnBrk="1" hangingPunct="1"/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5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67939A-4D2C-4B58-B852-F7F74FD6E4F1}" type="slidenum">
              <a:rPr lang="en-US" altLang="en-US" sz="1200" b="0"/>
              <a:pPr eaLnBrk="1" hangingPunct="1"/>
              <a:t>18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58683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5B9D-79D3-4347-B9E3-A1A11A9266A6}" type="datetimeFigureOut">
              <a:rPr lang="it-IT"/>
              <a:pPr>
                <a:defRPr/>
              </a:pPr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66799D-281B-469D-8993-82898B0143E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09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83D1-344A-4BCE-824D-A36285E2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1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>PHI 548 / BMI 508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Ceusters </a:t>
            </a:r>
            <a:r>
              <a:rPr lang="en-US" dirty="0" smtClean="0"/>
              <a:t>and Barry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 smtClean="0"/>
              <a:t>Clinical Picture</a:t>
            </a:r>
            <a:r>
              <a:rPr lang="en-US" altLang="en-US" b="1" dirty="0" smtClean="0"/>
              <a:t> =def.</a:t>
            </a:r>
            <a:r>
              <a:rPr lang="en-US" altLang="en-US" dirty="0" smtClean="0"/>
              <a:t> – A </a:t>
            </a:r>
            <a:r>
              <a:rPr lang="en-US" altLang="en-US" b="1" dirty="0" smtClean="0"/>
              <a:t>representation</a:t>
            </a:r>
            <a:r>
              <a:rPr lang="en-US" altLang="en-US" dirty="0" smtClean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  <a:endParaRPr lang="en-US" dirty="0" smtClean="0"/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Diseases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b="1" u="sng" kern="0" dirty="0" smtClean="0"/>
              <a:t>Representations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Anamnestic 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Clinical findings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Laboratory findings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Diagnoses</a:t>
            </a:r>
            <a:endParaRPr lang="en-US" kern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35351" y="5475249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Diagnosis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 smtClean="0"/>
              <a:t>Clinical Picture</a:t>
            </a:r>
            <a:r>
              <a:rPr lang="en-US" altLang="en-US" b="1" dirty="0" smtClean="0"/>
              <a:t> =def.</a:t>
            </a:r>
            <a:r>
              <a:rPr lang="en-US" altLang="en-US" dirty="0" smtClean="0"/>
              <a:t> – A </a:t>
            </a:r>
            <a:r>
              <a:rPr lang="en-US" altLang="en-US" b="1" dirty="0" smtClean="0"/>
              <a:t>representation</a:t>
            </a:r>
            <a:r>
              <a:rPr lang="en-US" altLang="en-US" dirty="0" smtClean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 smtClean="0"/>
          </a:p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 smtClean="0"/>
              <a:t>Diagnosis</a:t>
            </a:r>
            <a:r>
              <a:rPr lang="en-US" altLang="en-US" b="1" dirty="0" smtClean="0"/>
              <a:t> =def. – </a:t>
            </a:r>
            <a:r>
              <a:rPr lang="en-US" altLang="en-US" dirty="0" smtClean="0"/>
              <a:t>A conclusion of an interpretive process that has as input a </a:t>
            </a:r>
            <a:r>
              <a:rPr lang="en-US" altLang="en-US" b="1" dirty="0" smtClean="0"/>
              <a:t>clinical picture </a:t>
            </a:r>
            <a:r>
              <a:rPr lang="en-US" altLang="en-US" dirty="0" smtClean="0"/>
              <a:t>of a given patient and as output an assertion to the effect that the patient has a disease of such and such a type.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3733800"/>
            <a:ext cx="8915400" cy="17526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324600"/>
            <a:chOff x="609600" y="152400"/>
            <a:chExt cx="7584466" cy="6477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"/>
              <a:ext cx="7584466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752600" y="1600200"/>
              <a:ext cx="3962400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5410200"/>
              <a:ext cx="20574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5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Generically Dependent Continuants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Generically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Dependent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Information 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Gene 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if one bearer ceases to exist, then the entity can survive, because there are other bearers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copyability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1"/>
                </a:solidFill>
                <a:latin typeface="+mj-lt"/>
              </a:rPr>
              <a:t>the pdf file on my laptop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1"/>
                </a:solidFill>
                <a:latin typeface="+mj-lt"/>
              </a:rPr>
              <a:t>the DNA (sequence) in this chromosome</a:t>
            </a:r>
          </a:p>
        </p:txBody>
      </p:sp>
    </p:spTree>
    <p:extLst>
      <p:ext uri="{BB962C8B-B14F-4D97-AF65-F5344CB8AC3E}">
        <p14:creationId xmlns:p14="http://schemas.microsoft.com/office/powerpoint/2010/main" val="235004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684588" y="6021388"/>
            <a:ext cx="1103312" cy="576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268538" y="692150"/>
            <a:ext cx="1871662" cy="20891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684588" y="6021388"/>
            <a:ext cx="1103312" cy="576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89375"/>
            <a:ext cx="909955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/>
          <a:stretch>
            <a:fillRect/>
          </a:stretch>
        </p:blipFill>
        <p:spPr bwMode="auto">
          <a:xfrm>
            <a:off x="12700" y="552450"/>
            <a:ext cx="90963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258888" y="6381750"/>
            <a:ext cx="20161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149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0837"/>
            <a:ext cx="4038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90837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4294188" y="1938337"/>
            <a:ext cx="383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disorder is there</a:t>
            </a:r>
          </a:p>
        </p:txBody>
      </p:sp>
      <p:sp>
        <p:nvSpPr>
          <p:cNvPr id="91142" name="Text Box 14"/>
          <p:cNvSpPr txBox="1">
            <a:spLocks noChangeArrowheads="1"/>
          </p:cNvSpPr>
          <p:nvPr/>
        </p:nvSpPr>
        <p:spPr bwMode="auto">
          <a:xfrm>
            <a:off x="228600" y="1938337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diagnosis is here</a:t>
            </a:r>
          </a:p>
        </p:txBody>
      </p:sp>
      <p:sp>
        <p:nvSpPr>
          <p:cNvPr id="91143" name="Line 15"/>
          <p:cNvSpPr>
            <a:spLocks noChangeShapeType="1"/>
          </p:cNvSpPr>
          <p:nvPr/>
        </p:nvSpPr>
        <p:spPr bwMode="auto">
          <a:xfrm>
            <a:off x="952500" y="2586037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4" name="Line 16"/>
          <p:cNvSpPr>
            <a:spLocks noChangeShapeType="1"/>
          </p:cNvSpPr>
          <p:nvPr/>
        </p:nvSpPr>
        <p:spPr bwMode="auto">
          <a:xfrm>
            <a:off x="6096000" y="2662237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5" name="Right Brace 11"/>
          <p:cNvSpPr>
            <a:spLocks/>
          </p:cNvSpPr>
          <p:nvPr/>
        </p:nvSpPr>
        <p:spPr bwMode="auto">
          <a:xfrm>
            <a:off x="6934200" y="3805237"/>
            <a:ext cx="533400" cy="2660650"/>
          </a:xfrm>
          <a:prstGeom prst="rightBrace">
            <a:avLst>
              <a:gd name="adj1" fmla="val 39651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7675563" y="4414837"/>
            <a:ext cx="1620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disease is there</a:t>
            </a:r>
          </a:p>
        </p:txBody>
      </p:sp>
      <p:sp>
        <p:nvSpPr>
          <p:cNvPr id="12" name="AutoShape 26"/>
          <p:cNvSpPr txBox="1">
            <a:spLocks noChangeArrowheads="1"/>
          </p:cNvSpPr>
          <p:nvPr/>
        </p:nvSpPr>
        <p:spPr>
          <a:xfrm>
            <a:off x="381000" y="914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eaLnBrk="1" hangingPunct="1"/>
            <a:r>
              <a:rPr lang="en-US" altLang="en-US" sz="2800" kern="0" smtClean="0"/>
              <a:t>No conflation of </a:t>
            </a:r>
            <a:r>
              <a:rPr lang="en-US" altLang="en-US" sz="2800" i="1" u="sng" kern="0" smtClean="0"/>
              <a:t>diagnosis</a:t>
            </a:r>
            <a:r>
              <a:rPr lang="en-US" altLang="en-US" sz="2800" kern="0" smtClean="0"/>
              <a:t>, </a:t>
            </a:r>
            <a:r>
              <a:rPr lang="en-US" altLang="en-US" sz="2800" i="1" u="sng" kern="0" smtClean="0"/>
              <a:t>disease</a:t>
            </a:r>
            <a:r>
              <a:rPr lang="en-US" altLang="en-US" sz="2800" kern="0" smtClean="0"/>
              <a:t>, and </a:t>
            </a:r>
            <a:r>
              <a:rPr lang="en-US" altLang="en-US" sz="2800" i="1" u="sng" kern="0" smtClean="0"/>
              <a:t>disorder</a:t>
            </a: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3498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204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of OGMS in medical documentation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1628775" y="1905000"/>
            <a:ext cx="5829300" cy="26289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 </a:t>
            </a:r>
            <a:br>
              <a:rPr lang="en-US" altLang="en-US" dirty="0" smtClean="0"/>
            </a:br>
            <a:r>
              <a:rPr lang="en-US" altLang="en-US" dirty="0" smtClean="0"/>
              <a:t>Lecture 3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Ontology of Experiments</a:t>
            </a:r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1314450" y="3543300"/>
            <a:ext cx="6457950" cy="16573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Ceusters and Barry Smith</a:t>
            </a:r>
          </a:p>
        </p:txBody>
      </p:sp>
    </p:spTree>
    <p:extLst>
      <p:ext uri="{BB962C8B-B14F-4D97-AF65-F5344CB8AC3E}">
        <p14:creationId xmlns:p14="http://schemas.microsoft.com/office/powerpoint/2010/main" val="3044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45130"/>
              </p:ext>
            </p:extLst>
          </p:nvPr>
        </p:nvGraphicFramePr>
        <p:xfrm>
          <a:off x="457199" y="1676400"/>
          <a:ext cx="8229601" cy="397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8448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121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2558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397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3582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related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disorder instance 	</a:t>
            </a:r>
            <a:r>
              <a:rPr lang="en-US" dirty="0" smtClean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				</a:t>
            </a:r>
            <a:r>
              <a:rPr lang="en-US" dirty="0" smtClean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the same type may </a:t>
            </a:r>
            <a:r>
              <a:rPr lang="en-US" dirty="0"/>
              <a:t>unfold themselves in </a:t>
            </a:r>
            <a:r>
              <a:rPr lang="en-US" dirty="0" smtClean="0"/>
              <a:t>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distinct types may </a:t>
            </a:r>
            <a:r>
              <a:rPr lang="en-US" dirty="0"/>
              <a:t>unfold themselves in disease </a:t>
            </a:r>
            <a:r>
              <a:rPr lang="en-US" dirty="0" smtClean="0"/>
              <a:t>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6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92019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799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0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77866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0" y="2590800"/>
            <a:ext cx="2514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5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01482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256.0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Hyperestrogenism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 </a:t>
            </a:r>
            <a:br>
              <a:rPr lang="en-US" altLang="en-US" dirty="0" smtClean="0"/>
            </a:br>
            <a:r>
              <a:rPr lang="en-US" altLang="en-US" dirty="0" smtClean="0"/>
              <a:t>Lecture 3 – part 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Ontology of Clinical </a:t>
            </a:r>
            <a:r>
              <a:rPr lang="en-US" altLang="en-US" dirty="0" smtClean="0"/>
              <a:t>Practice</a:t>
            </a:r>
            <a:br>
              <a:rPr lang="en-US" altLang="en-US" dirty="0" smtClean="0"/>
            </a:br>
            <a:r>
              <a:rPr lang="en-US" altLang="en-US" sz="2400" dirty="0" smtClean="0"/>
              <a:t>(continued from Lecture 2)</a:t>
            </a:r>
            <a:endParaRPr lang="en-US" altLang="en-US" sz="24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  </a:t>
            </a:r>
            <a:r>
              <a:rPr lang="en-US" altLang="en-US" sz="4000" dirty="0" smtClean="0"/>
              <a:t>Werner Ceusters</a:t>
            </a:r>
          </a:p>
        </p:txBody>
      </p:sp>
    </p:spTree>
    <p:extLst>
      <p:ext uri="{BB962C8B-B14F-4D97-AF65-F5344CB8AC3E}">
        <p14:creationId xmlns:p14="http://schemas.microsoft.com/office/powerpoint/2010/main" val="18241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25908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256.0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Hyperestrogenism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250.23 Diabetes with </a:t>
            </a:r>
            <a:r>
              <a:rPr lang="en-US" sz="2800" dirty="0" err="1">
                <a:solidFill>
                  <a:schemeClr val="bg1"/>
                </a:solidFill>
              </a:rPr>
              <a:t>hyperosmolarity</a:t>
            </a:r>
            <a:r>
              <a:rPr lang="en-US" sz="2800" dirty="0">
                <a:solidFill>
                  <a:schemeClr val="bg1"/>
                </a:solidFill>
              </a:rPr>
              <a:t>, type </a:t>
            </a:r>
            <a:r>
              <a:rPr lang="en-US" sz="2800" dirty="0" smtClean="0">
                <a:solidFill>
                  <a:schemeClr val="bg1"/>
                </a:solidFill>
              </a:rPr>
              <a:t>I, uncontrolled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30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05200"/>
            <a:ext cx="1828800" cy="609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55618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250.23 Diabetes with </a:t>
            </a:r>
            <a:r>
              <a:rPr lang="en-US" sz="2800" dirty="0" err="1">
                <a:solidFill>
                  <a:schemeClr val="bg1"/>
                </a:solidFill>
              </a:rPr>
              <a:t>hyperosmolarity</a:t>
            </a:r>
            <a:r>
              <a:rPr lang="en-US" sz="2800" dirty="0">
                <a:solidFill>
                  <a:schemeClr val="bg1"/>
                </a:solidFill>
              </a:rPr>
              <a:t>, type </a:t>
            </a:r>
            <a:r>
              <a:rPr lang="en-US" sz="2800" dirty="0" smtClean="0">
                <a:solidFill>
                  <a:schemeClr val="bg1"/>
                </a:solidFill>
              </a:rPr>
              <a:t>I, uncontrolled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3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10202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749.01 </a:t>
            </a:r>
            <a:r>
              <a:rPr lang="en-US" dirty="0" smtClean="0">
                <a:solidFill>
                  <a:schemeClr val="bg1"/>
                </a:solidFill>
              </a:rPr>
              <a:t>- Cleft </a:t>
            </a:r>
            <a:r>
              <a:rPr lang="en-US" dirty="0">
                <a:solidFill>
                  <a:schemeClr val="bg1"/>
                </a:solidFill>
              </a:rPr>
              <a:t>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2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6764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69915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749.01 </a:t>
            </a:r>
            <a:r>
              <a:rPr lang="en-US" dirty="0" smtClean="0">
                <a:solidFill>
                  <a:schemeClr val="bg1"/>
                </a:solidFill>
              </a:rPr>
              <a:t>- Cleft </a:t>
            </a:r>
            <a:r>
              <a:rPr lang="en-US" dirty="0">
                <a:solidFill>
                  <a:schemeClr val="bg1"/>
                </a:solidFill>
              </a:rPr>
              <a:t>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46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V65.5 - Person with feared complaint in whom no diagnosis was made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09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6400800"/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257800" y="4495800"/>
            <a:ext cx="762000" cy="3048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V65.5 - Person with feared complaint in whom no diagnosis was made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50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86160"/>
            <a:ext cx="8686800" cy="2414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3528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In this study, we take the first step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 this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direction, by designing an OWL2 diabetes diagnosis ontology (DDO). </a:t>
            </a:r>
            <a:r>
              <a:rPr lang="en-US" sz="2000" dirty="0">
                <a:solidFill>
                  <a:srgbClr val="FFFF00"/>
                </a:solidFill>
                <a:latin typeface="Trebuchet MS" panose="020B0603020202020204" pitchFamily="34" charset="0"/>
              </a:rPr>
              <a:t>Protégé </a:t>
            </a:r>
            <a:r>
              <a:rPr lang="en-US" sz="2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5 software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was used for the construction of the ontology. DDO is developed within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the framework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of the </a:t>
            </a:r>
            <a:r>
              <a:rPr lang="en-US" sz="2000" dirty="0">
                <a:solidFill>
                  <a:srgbClr val="FFFF00"/>
                </a:solidFill>
                <a:latin typeface="Trebuchet MS" panose="020B0603020202020204" pitchFamily="34" charset="0"/>
              </a:rPr>
              <a:t>basic formal ontology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and the </a:t>
            </a:r>
            <a:r>
              <a:rPr lang="en-US" sz="2000" dirty="0">
                <a:solidFill>
                  <a:srgbClr val="FFFF00"/>
                </a:solidFill>
                <a:latin typeface="Trebuchet MS" panose="020B0603020202020204" pitchFamily="34" charset="0"/>
              </a:rPr>
              <a:t>ontology for general medical science</a:t>
            </a:r>
          </a:p>
          <a:p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to represent entities in the domain of diabetes, and it follows the </a:t>
            </a:r>
            <a:r>
              <a:rPr lang="en-US" sz="2000" dirty="0">
                <a:solidFill>
                  <a:srgbClr val="FFFF00"/>
                </a:solidFill>
                <a:latin typeface="Trebuchet MS" panose="020B0603020202020204" pitchFamily="34" charset="0"/>
              </a:rPr>
              <a:t>design </a:t>
            </a:r>
            <a:r>
              <a:rPr lang="en-US" sz="2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principles recommended </a:t>
            </a:r>
            <a:r>
              <a:rPr lang="en-US" sz="2000" dirty="0">
                <a:solidFill>
                  <a:srgbClr val="FFFF00"/>
                </a:solidFill>
                <a:latin typeface="Trebuchet MS" panose="020B0603020202020204" pitchFamily="34" charset="0"/>
              </a:rPr>
              <a:t>by the Open Biomedical Ontology Foundry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 Currently, DDO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contains 6444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concepts, 48 properties, 13,551 annotations, and 27,127 axioms. DDO can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serve as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diabetes knowledge base and supports automatic reasoning. It represents a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major step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toward the development of a new generation of patient-centric decision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support tools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5" y="609600"/>
            <a:ext cx="9105275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4038600"/>
            <a:ext cx="4698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Claiming to follow OGMS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Following OGMS</a:t>
            </a:r>
            <a:endParaRPr lang="en-US" sz="3200" dirty="0"/>
          </a:p>
        </p:txBody>
      </p:sp>
      <p:sp>
        <p:nvSpPr>
          <p:cNvPr id="5" name="Not Equal 4"/>
          <p:cNvSpPr/>
          <p:nvPr/>
        </p:nvSpPr>
        <p:spPr bwMode="auto">
          <a:xfrm>
            <a:off x="5562600" y="4572000"/>
            <a:ext cx="762000" cy="457200"/>
          </a:xfrm>
          <a:prstGeom prst="mathNot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Schedule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Lecture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diagnostic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Ontology for General Medical Science (OGMS)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Entities on the side of the patient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Lecture 3: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The Ontology for General Medical Science (OGMS</a:t>
            </a:r>
            <a:r>
              <a:rPr lang="en-US" alt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Representations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Application to medical documentation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730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6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  <a:endParaRPr lang="en-US" dirty="0" smtClean="0"/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  <a:endParaRPr lang="en-US" dirty="0" smtClean="0"/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5220" y="2286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Phenotype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=def. – A (combination of) bodily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feature(s) of an organism determined by the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interaction of its genetic make-up and environment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570232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Clinical 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Phenotype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=def. – A clinically abnormal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phenotype.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305300" y="2362200"/>
            <a:ext cx="533400" cy="3048000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  <a:endParaRPr lang="en-US" dirty="0" smtClean="0"/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>
                <a:lnSpc>
                  <a:spcPct val="150000"/>
                </a:lnSpc>
                <a:spcBef>
                  <a:spcPts val="0"/>
                </a:spcBef>
              </a:pPr>
              <a:r>
                <a:rPr lang="en-US" b="1" u="sng" kern="0" dirty="0" smtClean="0"/>
                <a:t>Representations</a:t>
              </a:r>
            </a:p>
            <a:p>
              <a:pPr marL="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Findings</a:t>
              </a:r>
            </a:p>
            <a:p>
              <a:pPr marL="400050" lvl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Anamnestic findings</a:t>
              </a:r>
            </a:p>
            <a:p>
              <a:pPr marL="400050" lvl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kern="0" dirty="0" smtClean="0"/>
            </a:p>
            <a:p>
              <a:pPr marL="800100" lvl="2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Clinical findings</a:t>
              </a:r>
            </a:p>
            <a:p>
              <a:pPr marL="800100" lvl="2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kern="0" dirty="0"/>
            </a:p>
            <a:p>
              <a:pPr marL="800100" lvl="2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  <a:endParaRPr lang="en-US" dirty="0" smtClean="0"/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Clinical phenotype</a:t>
            </a:r>
            <a:endParaRPr lang="en-US" sz="28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b="1" u="sng" kern="0" dirty="0" smtClean="0"/>
              <a:t>Representations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Anamnestic 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Clinical findings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Laboratory findings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Clinical picture</a:t>
            </a:r>
            <a:endParaRPr lang="en-US" sz="2800" dirty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endParaRPr lang="en-US" kern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22375</TotalTime>
  <Words>2688</Words>
  <Application>Microsoft Office PowerPoint</Application>
  <PresentationFormat>On-screen Show (4:3)</PresentationFormat>
  <Paragraphs>296</Paragraphs>
  <Slides>38</Slides>
  <Notes>8</Notes>
  <HiddenSlides>3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Batang</vt:lpstr>
      <vt:lpstr>MS Mincho</vt:lpstr>
      <vt:lpstr>MS PGothic</vt:lpstr>
      <vt:lpstr>MS PGothic</vt:lpstr>
      <vt:lpstr>Arial</vt:lpstr>
      <vt:lpstr>Calibri</vt:lpstr>
      <vt:lpstr>Cambria</vt:lpstr>
      <vt:lpstr>Georgia</vt:lpstr>
      <vt:lpstr>Tahoma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Biomedical Ontology PHI 548 / BMI 508</vt:lpstr>
      <vt:lpstr>  Lecture 3 Ontology of Experiments</vt:lpstr>
      <vt:lpstr>  Lecture 3 – part 1 Ontology of Clinical Practice (continued from Lecture 2)</vt:lpstr>
      <vt:lpstr>Schedule</vt:lpstr>
      <vt:lpstr>Big Picture</vt:lpstr>
      <vt:lpstr>‘Findings’ / ‘observations’</vt:lpstr>
      <vt:lpstr>‘Findings’ / ‘observations’</vt:lpstr>
      <vt:lpstr>‘Findings’ / ‘observations’</vt:lpstr>
      <vt:lpstr>‘Findings’ / ‘observations’</vt:lpstr>
      <vt:lpstr>Clinical picture</vt:lpstr>
      <vt:lpstr>‘Findings’ / ‘observations’</vt:lpstr>
      <vt:lpstr>Diagnosis</vt:lpstr>
      <vt:lpstr>PowerPoint Presentation</vt:lpstr>
      <vt:lpstr>Generically Dependent Continuants</vt:lpstr>
      <vt:lpstr>PowerPoint Presentation</vt:lpstr>
      <vt:lpstr>PowerPoint Presentation</vt:lpstr>
      <vt:lpstr>PowerPoint Presentation</vt:lpstr>
      <vt:lpstr>No conflation of diagnosis, disease, and disorder</vt:lpstr>
      <vt:lpstr>Application of OGMS in medical documentation</vt:lpstr>
      <vt:lpstr>Key OGMS definitions</vt:lpstr>
      <vt:lpstr>Key OGMS definitions</vt:lpstr>
      <vt:lpstr>Key OGMS definitions</vt:lpstr>
      <vt:lpstr>Key OGMS definitions</vt:lpstr>
      <vt:lpstr>Key OGMS definitions</vt:lpstr>
      <vt:lpstr>Disorder related configurations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PowerPoint Presentation</vt:lpstr>
      <vt:lpstr>PowerPoint Presentation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710</cp:revision>
  <dcterms:created xsi:type="dcterms:W3CDTF">2011-06-07T20:07:59Z</dcterms:created>
  <dcterms:modified xsi:type="dcterms:W3CDTF">2016-09-19T15:52:43Z</dcterms:modified>
</cp:coreProperties>
</file>